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erékszögű háromszög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grpSp>
        <p:nvGrpSpPr>
          <p:cNvPr id="2" name="Csoportba foglalás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zabadkézi sokszög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zabadkézi sokszög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zabadkézi sokszög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Egyenes összekötő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7" name="Sávnyíl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Sávnyíl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6" name="Cím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zabadkézi sokszög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erékszögű háromszög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Egyenes összekötő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Sávnyíl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Sávnyíl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zabadkézi sokszög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zabadkézi sokszög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erékszögű háromszög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Egyenes összekötő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2014.05.19.</a:t>
            </a:fld>
            <a:endParaRPr lang="hu-HU"/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49706"/>
          </a:xfrm>
        </p:spPr>
        <p:txBody>
          <a:bodyPr>
            <a:normAutofit/>
          </a:bodyPr>
          <a:lstStyle/>
          <a:p>
            <a:pPr algn="ctr"/>
            <a:r>
              <a:rPr lang="hu-HU" sz="6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Paint-Trend</a:t>
            </a:r>
            <a:r>
              <a:rPr lang="hu-H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Kft.</a:t>
            </a:r>
            <a:br>
              <a:rPr lang="hu-HU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hu-H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6221 Akasztó, Fő u.14.</a:t>
            </a:r>
            <a:endParaRPr lang="hu-H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hu-HU" b="1" dirty="0" smtClean="0"/>
              <a:t>Építőipari tárgyi eszközállomány fejlesztés</a:t>
            </a:r>
          </a:p>
          <a:p>
            <a:pPr algn="ctr"/>
            <a:r>
              <a:rPr lang="hu-HU" b="1" dirty="0" smtClean="0"/>
              <a:t>termelési eszközök és munkagépek</a:t>
            </a:r>
          </a:p>
          <a:p>
            <a:pPr algn="ctr"/>
            <a:r>
              <a:rPr lang="hu-HU" b="1" dirty="0" smtClean="0"/>
              <a:t>beszerzésével </a:t>
            </a:r>
          </a:p>
          <a:p>
            <a:pPr algn="ctr"/>
            <a:endParaRPr lang="hu-HU" dirty="0"/>
          </a:p>
        </p:txBody>
      </p:sp>
      <p:pic>
        <p:nvPicPr>
          <p:cNvPr id="4" name="Kép 1" descr="D:\Dokumentumok\Képek\névtele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76672"/>
            <a:ext cx="882650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leader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548680"/>
            <a:ext cx="858838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umvp.eu/files/hirek/DI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04664"/>
            <a:ext cx="14732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620688"/>
            <a:ext cx="977900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1484784"/>
            <a:ext cx="2979738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9219" name="Picture 3" descr="C:\Users\TTHR~1\AppData\Local\Temp\Rar$DRa0.767\IMG_690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0242" name="Picture 2" descr="C:\Users\TTHR~1\AppData\Local\Temp\Rar$DRa0.982\IMG_69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11266" name="Picture 2" descr="C:\Users\TTHR~1\AppData\Local\Temp\Rar$DRa0.832\IMG_690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hu-HU" sz="2000" dirty="0" smtClean="0"/>
              <a:t>A Kft. hatékony és szakszerű munkavégzéséhez szükséges munkaeszközök beszerzésével növelni tudja a megrendelések számát, versenyképessé válik az építőipari tenderekben, piaci részesedés növekedést ér el.</a:t>
            </a:r>
          </a:p>
          <a:p>
            <a:pPr algn="just"/>
            <a:r>
              <a:rPr lang="hu-HU" sz="2000" dirty="0" smtClean="0"/>
              <a:t>A projekt hozzájárul a pályázó Kft. termelési kapacitásának növelésén keresztül további munkahelyek létesítéséhez, aminek révén nagyobb volumenű vevői megrendelések vállalhatók, így a vállalkozás teljesítménye javul. </a:t>
            </a:r>
          </a:p>
          <a:p>
            <a:pPr algn="just"/>
            <a:r>
              <a:rPr lang="hu-HU" sz="2000" dirty="0" smtClean="0"/>
              <a:t>A korszerű és megfelelő állományú tárgyi eszközök hatékonyabb munkavégzést eredményeznek, ezáltal a Kft. fajlagos eredménye lényegesen javul, a működés gazdaságosabbá válik.</a:t>
            </a:r>
          </a:p>
          <a:p>
            <a:pPr algn="just"/>
            <a:r>
              <a:rPr lang="hu-HU" sz="2000" dirty="0" smtClean="0"/>
              <a:t>A vállalkozás tanulmányi szerződött szakmunkás tanulói a fejlesztés révén a gyakorlati oktatás keretében magasabb színvonalú képzést kapnak majd és igénylik az iskola utáni továbbfoglalkoztatást.</a:t>
            </a:r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4000" dirty="0" smtClean="0"/>
              <a:t/>
            </a:r>
            <a:br>
              <a:rPr lang="hu-HU" sz="4000" dirty="0" smtClean="0"/>
            </a:br>
            <a:r>
              <a:rPr lang="hu-HU" sz="3200" dirty="0" smtClean="0">
                <a:solidFill>
                  <a:schemeClr val="tx1"/>
                </a:solidFill>
                <a:effectLst/>
              </a:rPr>
              <a:t>A fejlesztés hatására elérendő eredmények:</a:t>
            </a:r>
            <a:r>
              <a:rPr lang="hu-HU" sz="4000" dirty="0" smtClean="0"/>
              <a:t/>
            </a:r>
            <a:br>
              <a:rPr lang="hu-HU" sz="4000" dirty="0" smtClean="0"/>
            </a:br>
            <a:endParaRPr lang="hu-H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hu-HU" sz="1400" dirty="0" smtClean="0"/>
          </a:p>
          <a:p>
            <a:pPr algn="just"/>
            <a:endParaRPr lang="hu-HU" sz="1400" dirty="0" smtClean="0"/>
          </a:p>
          <a:p>
            <a:pPr algn="just"/>
            <a:r>
              <a:rPr lang="hu-HU" sz="1400" dirty="0" smtClean="0"/>
              <a:t>A </a:t>
            </a:r>
            <a:r>
              <a:rPr lang="hu-HU" sz="1400" dirty="0" err="1" smtClean="0"/>
              <a:t>Paint</a:t>
            </a:r>
            <a:r>
              <a:rPr lang="hu-HU" sz="1400" dirty="0" smtClean="0"/>
              <a:t>–Trend Kft. az építőiparban főként az épületek külső, belső burkolásával, belsőépítészettel, festéssel, gipszkartonozással, térbetonozással foglalkozik. Eszközállománya kis számú és elhasználódott, nincsenek korszerű és a munkavégzést kényelmesebben kiszolgáló eszközök. Rendszeres a nagyobb és drágább gépek, eszközök kölcsönzése. </a:t>
            </a:r>
          </a:p>
          <a:p>
            <a:pPr algn="just"/>
            <a:r>
              <a:rPr lang="hu-HU" sz="1400" dirty="0" smtClean="0"/>
              <a:t>Fejlesztési tervével a hatékonyabb gazdálkodás elérése érdekében  2013.06.17-én támogatáskérelmet nyújtott be a Helyi Vidékfejlesztési Stratégiák </a:t>
            </a:r>
            <a:r>
              <a:rPr lang="hu-HU" sz="1400" b="1" dirty="0" smtClean="0"/>
              <a:t>LEADER </a:t>
            </a:r>
            <a:r>
              <a:rPr lang="hu-HU" sz="1400" dirty="0" smtClean="0"/>
              <a:t>fejezetének végrehajtásához 2013-ban nyújtandó támogatás igénybevételére. 2014. januárban megkapta a Kft. a pályázatnak helyt adó határozatot, melyben 60% támogatástartalommal 8 639  065 Ft támogatási összegre nyert jogosultságot.     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tx1"/>
                </a:solidFill>
              </a:rPr>
              <a:t>Fejlesztés előtti állapot</a:t>
            </a:r>
            <a:endParaRPr lang="hu-H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hu-HU" sz="1600" b="1" dirty="0" smtClean="0"/>
              <a:t>    A Kft. Idén áprilisban az alábbi támogatott befektetett új eszközöket vásárolta meg:</a:t>
            </a:r>
          </a:p>
          <a:p>
            <a:pPr algn="just">
              <a:buNone/>
            </a:pPr>
            <a:r>
              <a:rPr lang="hu-HU" sz="1600" dirty="0" smtClean="0"/>
              <a:t>    Lézeres távolságmérő, forgófejes lézer, gyémántvágó, keverőgép, száraz-nedves porszívó, </a:t>
            </a:r>
            <a:r>
              <a:rPr lang="hu-HU" sz="1600" dirty="0" err="1" smtClean="0"/>
              <a:t>ütvefúró</a:t>
            </a:r>
            <a:r>
              <a:rPr lang="hu-HU" sz="1600" dirty="0" smtClean="0"/>
              <a:t> csavarbehajtó,  szúrófűrész, kombinált </a:t>
            </a:r>
            <a:r>
              <a:rPr lang="hu-HU" sz="1600" dirty="0" err="1" smtClean="0"/>
              <a:t>gérvágó</a:t>
            </a:r>
            <a:r>
              <a:rPr lang="hu-HU" sz="1600" dirty="0" smtClean="0"/>
              <a:t>, akkus fúró-csavarbehajtó+fúró és bitkészlet, levegős tűszegező, levegős kapcsozó, kereszt lézer komplett szett, fúró-vésőkalapács, csavarbehajtó, finomcsiszoló, keverőgép, akkus rádió, ipari párátlanító, áramfejlesztő, falcsiszoló zsiráf, gurulóállvány, 3 dugattyús kompresszor, polisztirol vágógép, falszkenner, </a:t>
            </a:r>
            <a:r>
              <a:rPr lang="hu-HU" sz="1600" dirty="0" err="1" smtClean="0"/>
              <a:t>glettszóró</a:t>
            </a:r>
            <a:r>
              <a:rPr lang="hu-HU" sz="1600" dirty="0" smtClean="0"/>
              <a:t> berendezés, nagynyomású festékszóró berendezés, kompakt súroló-szívógép, szőnyeg mélytisztító, bontókalapács, szalagcsiszoló, </a:t>
            </a:r>
            <a:r>
              <a:rPr lang="hu-HU" sz="1600" dirty="0" err="1" smtClean="0"/>
              <a:t>excentercsiszoló</a:t>
            </a:r>
            <a:r>
              <a:rPr lang="hu-HU" sz="1600" dirty="0" smtClean="0"/>
              <a:t>, akkus fúró-csavarbehajtó, asztali körfűrész, ipari </a:t>
            </a:r>
            <a:r>
              <a:rPr lang="hu-HU" sz="1600" dirty="0" err="1" smtClean="0"/>
              <a:t>hőlégfúvó</a:t>
            </a:r>
            <a:r>
              <a:rPr lang="hu-HU" sz="1600" dirty="0" smtClean="0"/>
              <a:t> 15kW, ipari ventilátor 380W, </a:t>
            </a:r>
            <a:r>
              <a:rPr lang="hu-HU" sz="1600" dirty="0" err="1" smtClean="0"/>
              <a:t>videókamera</a:t>
            </a:r>
            <a:r>
              <a:rPr lang="hu-HU" sz="1600" dirty="0" smtClean="0"/>
              <a:t>, </a:t>
            </a:r>
            <a:r>
              <a:rPr lang="hu-HU" sz="1600" dirty="0" err="1" smtClean="0"/>
              <a:t>tablet</a:t>
            </a:r>
            <a:r>
              <a:rPr lang="hu-HU" sz="1600" dirty="0" smtClean="0"/>
              <a:t> PC, notebook szoftverrel, digitális fényképezőgép, keverőszáras vakolat keverő gép, tégelyes színpaszta adagoló, kültéri homokfúvó  beépített porelszívóval. </a:t>
            </a:r>
          </a:p>
          <a:p>
            <a:endParaRPr lang="hu-HU" sz="1600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5300" dirty="0" smtClean="0">
                <a:effectLst/>
              </a:rPr>
              <a:t/>
            </a:r>
            <a:br>
              <a:rPr lang="hu-HU" sz="5300" dirty="0" smtClean="0">
                <a:effectLst/>
              </a:rPr>
            </a:br>
            <a:r>
              <a:rPr lang="hu-HU" sz="4000" dirty="0" smtClean="0">
                <a:solidFill>
                  <a:schemeClr val="tx1"/>
                </a:solidFill>
              </a:rPr>
              <a:t> Fejlesztés </a:t>
            </a:r>
            <a:r>
              <a:rPr lang="hu-HU" sz="4400" dirty="0" smtClean="0"/>
              <a:t/>
            </a:r>
            <a:br>
              <a:rPr lang="hu-HU" sz="4400" dirty="0" smtClean="0"/>
            </a:br>
            <a:endParaRPr lang="hu-H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074" name="Picture 2" descr="C:\Users\TTHR~1\AppData\Local\Temp\Rar$DRa0.233\IMG_688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098" name="Picture 2" descr="C:\Users\TTHR~1\AppData\Local\Temp\Rar$DRa0.379\IMG_68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122" name="Picture 2" descr="C:\Users\TTHR~1\AppData\Local\Temp\Rar$DRa0.314\IMG_688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6146" name="Picture 2" descr="C:\Users\TTHR~1\AppData\Local\Temp\Rar$DRa0.454\IMG_689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C:\Users\TTHR~1\AppData\Local\Temp\Rar$DRa0.184\IMG_689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8194" name="Picture 2" descr="C:\Users\TTHR~1\AppData\Local\Temp\Rar$DRa0.300\IMG_69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étatér">
  <a:themeElements>
    <a:clrScheme name="Sétatér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Sétatér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Sétatér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69</TotalTime>
  <Words>360</Words>
  <Application>Microsoft Office PowerPoint</Application>
  <PresentationFormat>Diavetítés a képernyőre (4:3 oldalarány)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Sétatér</vt:lpstr>
      <vt:lpstr>Paint-Trend Kft. 6221 Akasztó, Fő u.14.</vt:lpstr>
      <vt:lpstr>Fejlesztés előtti állapot</vt:lpstr>
      <vt:lpstr>  Fejlesztés  </vt:lpstr>
      <vt:lpstr>4. dia</vt:lpstr>
      <vt:lpstr>5. dia</vt:lpstr>
      <vt:lpstr>6. dia</vt:lpstr>
      <vt:lpstr>7. dia</vt:lpstr>
      <vt:lpstr>8. dia</vt:lpstr>
      <vt:lpstr>9. dia</vt:lpstr>
      <vt:lpstr>10. dia</vt:lpstr>
      <vt:lpstr>11. dia</vt:lpstr>
      <vt:lpstr>12. dia</vt:lpstr>
      <vt:lpstr> A fejlesztés hatására elérendő eredmények: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Tóth Úr</dc:creator>
  <cp:lastModifiedBy>User</cp:lastModifiedBy>
  <cp:revision>29</cp:revision>
  <dcterms:created xsi:type="dcterms:W3CDTF">2014-05-09T12:54:01Z</dcterms:created>
  <dcterms:modified xsi:type="dcterms:W3CDTF">2014-05-19T21:40:26Z</dcterms:modified>
</cp:coreProperties>
</file>